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agrid Text Bold" panose="020B0604020202020204" charset="0"/>
      <p:regular r:id="rId14"/>
    </p:embeddedFont>
    <p:embeddedFont>
      <p:font typeface="Retropix" panose="020B0604020202020204" charset="0"/>
      <p:regular r:id="rId15"/>
    </p:embeddedFont>
    <p:embeddedFont>
      <p:font typeface="Codec Pro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Garet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Codec Pro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104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svg"/><Relationship Id="rId18" Type="http://schemas.openxmlformats.org/officeDocument/2006/relationships/image" Target="../media/image15.png"/><Relationship Id="rId3" Type="http://schemas.openxmlformats.org/officeDocument/2006/relationships/image" Target="../media/image5.svg"/><Relationship Id="rId21" Type="http://schemas.openxmlformats.org/officeDocument/2006/relationships/image" Target="../media/image5.png"/><Relationship Id="rId7" Type="http://schemas.openxmlformats.org/officeDocument/2006/relationships/image" Target="../media/image11.sv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2.svg"/><Relationship Id="rId10" Type="http://schemas.openxmlformats.org/officeDocument/2006/relationships/image" Target="../media/image7.png"/><Relationship Id="rId19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Relationship Id="rId14" Type="http://schemas.openxmlformats.org/officeDocument/2006/relationships/image" Target="../media/image1.png"/><Relationship Id="rId22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9192" y="2447577"/>
            <a:ext cx="3982088" cy="3982088"/>
          </a:xfrm>
          <a:custGeom>
            <a:avLst/>
            <a:gdLst/>
            <a:ahLst/>
            <a:cxnLst/>
            <a:rect l="l" t="t" r="r" b="b"/>
            <a:pathLst>
              <a:path w="3982088" h="3982088">
                <a:moveTo>
                  <a:pt x="0" y="0"/>
                </a:moveTo>
                <a:lnTo>
                  <a:pt x="3982087" y="0"/>
                </a:lnTo>
                <a:lnTo>
                  <a:pt x="3982087" y="3982088"/>
                </a:lnTo>
                <a:lnTo>
                  <a:pt x="0" y="398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283450" y="2572329"/>
            <a:ext cx="6316387" cy="7714671"/>
          </a:xfrm>
          <a:custGeom>
            <a:avLst/>
            <a:gdLst/>
            <a:ahLst/>
            <a:cxnLst/>
            <a:rect l="l" t="t" r="r" b="b"/>
            <a:pathLst>
              <a:path w="6316387" h="7714671">
                <a:moveTo>
                  <a:pt x="6316387" y="0"/>
                </a:moveTo>
                <a:lnTo>
                  <a:pt x="0" y="0"/>
                </a:lnTo>
                <a:lnTo>
                  <a:pt x="0" y="7714671"/>
                </a:lnTo>
                <a:lnTo>
                  <a:pt x="6316387" y="7714671"/>
                </a:lnTo>
                <a:lnTo>
                  <a:pt x="631638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382022"/>
            <a:ext cx="9219544" cy="153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59"/>
              </a:lnSpc>
              <a:spcBef>
                <a:spcPct val="0"/>
              </a:spcBef>
            </a:pPr>
            <a:r>
              <a:rPr lang="en-US" sz="9199" dirty="0">
                <a:solidFill>
                  <a:srgbClr val="44C0C5"/>
                </a:solidFill>
                <a:latin typeface="Hagrid Text Bold"/>
              </a:rPr>
              <a:t>Mini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52500"/>
            <a:ext cx="11463795" cy="236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9"/>
              </a:lnSpc>
              <a:spcBef>
                <a:spcPct val="0"/>
              </a:spcBef>
            </a:pPr>
            <a:r>
              <a:rPr lang="en-US" sz="7899" spc="394" dirty="0">
                <a:solidFill>
                  <a:srgbClr val="FFFFFF"/>
                </a:solidFill>
                <a:latin typeface="Retropix"/>
              </a:rPr>
              <a:t>ARTIFICIAL INTELLIGENCE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528686"/>
            <a:ext cx="8481217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0CE"/>
                </a:solidFill>
                <a:latin typeface="Codec Pro Bold"/>
              </a:rPr>
              <a:t>Guided by: Prof.(Dr.) Nirali Nanavati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3472" y="1982464"/>
            <a:ext cx="9561056" cy="4081941"/>
          </a:xfrm>
          <a:custGeom>
            <a:avLst/>
            <a:gdLst/>
            <a:ahLst/>
            <a:cxnLst/>
            <a:rect l="l" t="t" r="r" b="b"/>
            <a:pathLst>
              <a:path w="9561056" h="4081941">
                <a:moveTo>
                  <a:pt x="0" y="0"/>
                </a:moveTo>
                <a:lnTo>
                  <a:pt x="9561056" y="0"/>
                </a:lnTo>
                <a:lnTo>
                  <a:pt x="9561056" y="4081941"/>
                </a:lnTo>
                <a:lnTo>
                  <a:pt x="0" y="408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9934" y="6635905"/>
            <a:ext cx="14668133" cy="13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96"/>
              </a:lnSpc>
            </a:pPr>
            <a:r>
              <a:rPr lang="en-US" sz="4150">
                <a:solidFill>
                  <a:srgbClr val="000000"/>
                </a:solidFill>
                <a:latin typeface="Garet"/>
              </a:rPr>
              <a:t>After identifying the person, the program saves the name and time into an excel sheet as shown above.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70475" y="408816"/>
            <a:ext cx="43470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9"/>
              </a:lnSpc>
            </a:pPr>
            <a:r>
              <a:rPr lang="en-US" sz="7899">
                <a:solidFill>
                  <a:srgbClr val="000000"/>
                </a:solidFill>
                <a:latin typeface="Retropix"/>
              </a:rPr>
              <a:t>EXAMPLE</a:t>
            </a:r>
          </a:p>
        </p:txBody>
      </p:sp>
      <p:sp>
        <p:nvSpPr>
          <p:cNvPr id="5" name="Freeform 5"/>
          <p:cNvSpPr/>
          <p:nvPr/>
        </p:nvSpPr>
        <p:spPr>
          <a:xfrm>
            <a:off x="7874335" y="8996559"/>
            <a:ext cx="2539329" cy="2580882"/>
          </a:xfrm>
          <a:custGeom>
            <a:avLst/>
            <a:gdLst/>
            <a:ahLst/>
            <a:cxnLst/>
            <a:rect l="l" t="t" r="r" b="b"/>
            <a:pathLst>
              <a:path w="2539329" h="2580882">
                <a:moveTo>
                  <a:pt x="0" y="0"/>
                </a:moveTo>
                <a:lnTo>
                  <a:pt x="2539330" y="0"/>
                </a:lnTo>
                <a:lnTo>
                  <a:pt x="2539330" y="2580882"/>
                </a:lnTo>
                <a:lnTo>
                  <a:pt x="0" y="258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9257423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Retropix"/>
              </a:rPr>
              <a:t>TEAM MEMBERS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2216"/>
            <a:ext cx="11744161" cy="36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465" lvl="1" indent="-468732" algn="just">
              <a:lnSpc>
                <a:spcPts val="5644"/>
              </a:lnSpc>
              <a:buFont typeface="Arial"/>
              <a:buChar char="•"/>
            </a:pPr>
            <a:r>
              <a:rPr lang="en-US" sz="4342">
                <a:solidFill>
                  <a:srgbClr val="FFFFFF"/>
                </a:solidFill>
                <a:latin typeface="Codec Pro"/>
              </a:rPr>
              <a:t>Abdul Kadir Nalawala - ET21BTCO064</a:t>
            </a:r>
          </a:p>
          <a:p>
            <a:pPr marL="937465" lvl="1" indent="-468732" algn="just">
              <a:lnSpc>
                <a:spcPts val="5644"/>
              </a:lnSpc>
              <a:buFont typeface="Arial"/>
              <a:buChar char="•"/>
            </a:pPr>
            <a:r>
              <a:rPr lang="en-US" sz="4342">
                <a:solidFill>
                  <a:srgbClr val="FFFFFF"/>
                </a:solidFill>
                <a:latin typeface="Codec Pro"/>
              </a:rPr>
              <a:t>Ayush Kayasth - ET21BTCO049</a:t>
            </a:r>
          </a:p>
          <a:p>
            <a:pPr marL="937465" lvl="1" indent="-468732" algn="just">
              <a:lnSpc>
                <a:spcPts val="5644"/>
              </a:lnSpc>
              <a:buFont typeface="Arial"/>
              <a:buChar char="•"/>
            </a:pPr>
            <a:r>
              <a:rPr lang="en-US" sz="4342">
                <a:solidFill>
                  <a:srgbClr val="FFFFFF"/>
                </a:solidFill>
                <a:latin typeface="Codec Pro"/>
              </a:rPr>
              <a:t>Kirtan Kothwala - ET21BTCO053</a:t>
            </a:r>
          </a:p>
          <a:p>
            <a:pPr marL="937465" lvl="1" indent="-468732" algn="just">
              <a:lnSpc>
                <a:spcPts val="5644"/>
              </a:lnSpc>
              <a:buFont typeface="Arial"/>
              <a:buChar char="•"/>
            </a:pPr>
            <a:r>
              <a:rPr lang="en-US" sz="4342">
                <a:solidFill>
                  <a:srgbClr val="FFFFFF"/>
                </a:solidFill>
                <a:latin typeface="Codec Pro"/>
              </a:rPr>
              <a:t>Kirtan Khare - ET21BTCO050</a:t>
            </a:r>
          </a:p>
          <a:p>
            <a:pPr marL="937465" lvl="1" indent="-468732" algn="just">
              <a:lnSpc>
                <a:spcPts val="5644"/>
              </a:lnSpc>
              <a:buFont typeface="Arial"/>
              <a:buChar char="•"/>
            </a:pPr>
            <a:r>
              <a:rPr lang="en-US" sz="4342">
                <a:solidFill>
                  <a:srgbClr val="FFFFFF"/>
                </a:solidFill>
                <a:latin typeface="Codec Pro"/>
              </a:rPr>
              <a:t>Radha Gohil - ET22BTCO806</a:t>
            </a:r>
          </a:p>
        </p:txBody>
      </p:sp>
      <p:sp>
        <p:nvSpPr>
          <p:cNvPr id="4" name="Freeform 4"/>
          <p:cNvSpPr/>
          <p:nvPr/>
        </p:nvSpPr>
        <p:spPr>
          <a:xfrm>
            <a:off x="2861812" y="7923280"/>
            <a:ext cx="1376309" cy="1335020"/>
          </a:xfrm>
          <a:custGeom>
            <a:avLst/>
            <a:gdLst/>
            <a:ahLst/>
            <a:cxnLst/>
            <a:rect l="l" t="t" r="r" b="b"/>
            <a:pathLst>
              <a:path w="1376309" h="1335020">
                <a:moveTo>
                  <a:pt x="0" y="0"/>
                </a:moveTo>
                <a:lnTo>
                  <a:pt x="1376309" y="0"/>
                </a:lnTo>
                <a:lnTo>
                  <a:pt x="1376309" y="1335020"/>
                </a:lnTo>
                <a:lnTo>
                  <a:pt x="0" y="133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7923280"/>
            <a:ext cx="1406636" cy="1335020"/>
            <a:chOff x="0" y="0"/>
            <a:chExt cx="1875514" cy="1780026"/>
          </a:xfrm>
        </p:grpSpPr>
        <p:sp>
          <p:nvSpPr>
            <p:cNvPr id="6" name="Freeform 6"/>
            <p:cNvSpPr/>
            <p:nvPr/>
          </p:nvSpPr>
          <p:spPr>
            <a:xfrm>
              <a:off x="814174" y="0"/>
              <a:ext cx="1061341" cy="1780026"/>
            </a:xfrm>
            <a:custGeom>
              <a:avLst/>
              <a:gdLst/>
              <a:ahLst/>
              <a:cxnLst/>
              <a:rect l="l" t="t" r="r" b="b"/>
              <a:pathLst>
                <a:path w="1061341" h="1780026">
                  <a:moveTo>
                    <a:pt x="0" y="0"/>
                  </a:moveTo>
                  <a:lnTo>
                    <a:pt x="1061340" y="0"/>
                  </a:lnTo>
                  <a:lnTo>
                    <a:pt x="1061340" y="1780026"/>
                  </a:lnTo>
                  <a:lnTo>
                    <a:pt x="0" y="178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1341" cy="1780026"/>
            </a:xfrm>
            <a:custGeom>
              <a:avLst/>
              <a:gdLst/>
              <a:ahLst/>
              <a:cxnLst/>
              <a:rect l="l" t="t" r="r" b="b"/>
              <a:pathLst>
                <a:path w="1061341" h="1780026">
                  <a:moveTo>
                    <a:pt x="0" y="0"/>
                  </a:moveTo>
                  <a:lnTo>
                    <a:pt x="1061341" y="0"/>
                  </a:lnTo>
                  <a:lnTo>
                    <a:pt x="1061341" y="1780026"/>
                  </a:lnTo>
                  <a:lnTo>
                    <a:pt x="0" y="178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245856" y="7923280"/>
            <a:ext cx="1313526" cy="1335020"/>
          </a:xfrm>
          <a:custGeom>
            <a:avLst/>
            <a:gdLst/>
            <a:ahLst/>
            <a:cxnLst/>
            <a:rect l="l" t="t" r="r" b="b"/>
            <a:pathLst>
              <a:path w="1313526" h="1335020">
                <a:moveTo>
                  <a:pt x="0" y="0"/>
                </a:moveTo>
                <a:lnTo>
                  <a:pt x="1313526" y="0"/>
                </a:lnTo>
                <a:lnTo>
                  <a:pt x="1313526" y="1335020"/>
                </a:lnTo>
                <a:lnTo>
                  <a:pt x="0" y="1335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29211" y="1716112"/>
            <a:ext cx="1356027" cy="1005155"/>
          </a:xfrm>
          <a:custGeom>
            <a:avLst/>
            <a:gdLst/>
            <a:ahLst/>
            <a:cxnLst/>
            <a:rect l="l" t="t" r="r" b="b"/>
            <a:pathLst>
              <a:path w="1356027" h="1005155">
                <a:moveTo>
                  <a:pt x="0" y="0"/>
                </a:moveTo>
                <a:lnTo>
                  <a:pt x="1356027" y="0"/>
                </a:lnTo>
                <a:lnTo>
                  <a:pt x="1356027" y="1005155"/>
                </a:lnTo>
                <a:lnTo>
                  <a:pt x="0" y="1005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54534" y="1589350"/>
            <a:ext cx="837618" cy="1131917"/>
          </a:xfrm>
          <a:custGeom>
            <a:avLst/>
            <a:gdLst/>
            <a:ahLst/>
            <a:cxnLst/>
            <a:rect l="l" t="t" r="r" b="b"/>
            <a:pathLst>
              <a:path w="837618" h="1131917">
                <a:moveTo>
                  <a:pt x="0" y="0"/>
                </a:moveTo>
                <a:lnTo>
                  <a:pt x="837618" y="0"/>
                </a:lnTo>
                <a:lnTo>
                  <a:pt x="837618" y="1131917"/>
                </a:lnTo>
                <a:lnTo>
                  <a:pt x="0" y="1131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26095" y="7923280"/>
            <a:ext cx="1393284" cy="1335020"/>
          </a:xfrm>
          <a:custGeom>
            <a:avLst/>
            <a:gdLst/>
            <a:ahLst/>
            <a:cxnLst/>
            <a:rect l="l" t="t" r="r" b="b"/>
            <a:pathLst>
              <a:path w="1393284" h="1335020">
                <a:moveTo>
                  <a:pt x="0" y="0"/>
                </a:moveTo>
                <a:lnTo>
                  <a:pt x="1393284" y="0"/>
                </a:lnTo>
                <a:lnTo>
                  <a:pt x="1393284" y="1335020"/>
                </a:lnTo>
                <a:lnTo>
                  <a:pt x="0" y="1335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64598" y="7923280"/>
            <a:ext cx="1335020" cy="1335020"/>
          </a:xfrm>
          <a:custGeom>
            <a:avLst/>
            <a:gdLst/>
            <a:ahLst/>
            <a:cxnLst/>
            <a:rect l="l" t="t" r="r" b="b"/>
            <a:pathLst>
              <a:path w="1335020" h="1335020">
                <a:moveTo>
                  <a:pt x="0" y="0"/>
                </a:moveTo>
                <a:lnTo>
                  <a:pt x="1335020" y="0"/>
                </a:lnTo>
                <a:lnTo>
                  <a:pt x="1335020" y="1335020"/>
                </a:lnTo>
                <a:lnTo>
                  <a:pt x="0" y="13350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491820" y="6608027"/>
            <a:ext cx="2169911" cy="2650273"/>
          </a:xfrm>
          <a:custGeom>
            <a:avLst/>
            <a:gdLst/>
            <a:ahLst/>
            <a:cxnLst/>
            <a:rect l="l" t="t" r="r" b="b"/>
            <a:pathLst>
              <a:path w="2169911" h="2650273">
                <a:moveTo>
                  <a:pt x="2169911" y="0"/>
                </a:moveTo>
                <a:lnTo>
                  <a:pt x="0" y="0"/>
                </a:lnTo>
                <a:lnTo>
                  <a:pt x="0" y="2650273"/>
                </a:lnTo>
                <a:lnTo>
                  <a:pt x="2169911" y="2650273"/>
                </a:lnTo>
                <a:lnTo>
                  <a:pt x="2169911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25187" y="6608027"/>
            <a:ext cx="1984392" cy="2650273"/>
          </a:xfrm>
          <a:custGeom>
            <a:avLst/>
            <a:gdLst/>
            <a:ahLst/>
            <a:cxnLst/>
            <a:rect l="l" t="t" r="r" b="b"/>
            <a:pathLst>
              <a:path w="1984392" h="2650273">
                <a:moveTo>
                  <a:pt x="0" y="0"/>
                </a:moveTo>
                <a:lnTo>
                  <a:pt x="1984392" y="0"/>
                </a:lnTo>
                <a:lnTo>
                  <a:pt x="1984392" y="2650273"/>
                </a:lnTo>
                <a:lnTo>
                  <a:pt x="0" y="265027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661448" y="1028700"/>
            <a:ext cx="597852" cy="597852"/>
          </a:xfrm>
          <a:custGeom>
            <a:avLst/>
            <a:gdLst/>
            <a:ahLst/>
            <a:cxnLst/>
            <a:rect l="l" t="t" r="r" b="b"/>
            <a:pathLst>
              <a:path w="597852" h="597852">
                <a:moveTo>
                  <a:pt x="0" y="0"/>
                </a:moveTo>
                <a:lnTo>
                  <a:pt x="597852" y="0"/>
                </a:lnTo>
                <a:lnTo>
                  <a:pt x="597852" y="597852"/>
                </a:lnTo>
                <a:lnTo>
                  <a:pt x="0" y="5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330298" y="6608027"/>
            <a:ext cx="1987705" cy="2650273"/>
          </a:xfrm>
          <a:custGeom>
            <a:avLst/>
            <a:gdLst/>
            <a:ahLst/>
            <a:cxnLst/>
            <a:rect l="l" t="t" r="r" b="b"/>
            <a:pathLst>
              <a:path w="1987705" h="2650273">
                <a:moveTo>
                  <a:pt x="0" y="0"/>
                </a:moveTo>
                <a:lnTo>
                  <a:pt x="1987705" y="0"/>
                </a:lnTo>
                <a:lnTo>
                  <a:pt x="1987705" y="2650273"/>
                </a:lnTo>
                <a:lnTo>
                  <a:pt x="0" y="2650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129211" y="3316048"/>
            <a:ext cx="4130089" cy="2697198"/>
            <a:chOff x="0" y="0"/>
            <a:chExt cx="5506785" cy="359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3272" cy="2898576"/>
            </a:xfrm>
            <a:custGeom>
              <a:avLst/>
              <a:gdLst/>
              <a:ahLst/>
              <a:cxnLst/>
              <a:rect l="l" t="t" r="r" b="b"/>
              <a:pathLst>
                <a:path w="4923272" h="2898576">
                  <a:moveTo>
                    <a:pt x="0" y="0"/>
                  </a:moveTo>
                  <a:lnTo>
                    <a:pt x="4923272" y="0"/>
                  </a:lnTo>
                  <a:lnTo>
                    <a:pt x="4923272" y="2898576"/>
                  </a:lnTo>
                  <a:lnTo>
                    <a:pt x="0" y="289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95321" y="397025"/>
              <a:ext cx="4923272" cy="2898576"/>
            </a:xfrm>
            <a:custGeom>
              <a:avLst/>
              <a:gdLst/>
              <a:ahLst/>
              <a:cxnLst/>
              <a:rect l="l" t="t" r="r" b="b"/>
              <a:pathLst>
                <a:path w="4923272" h="2898576">
                  <a:moveTo>
                    <a:pt x="0" y="0"/>
                  </a:moveTo>
                  <a:lnTo>
                    <a:pt x="4923271" y="0"/>
                  </a:lnTo>
                  <a:lnTo>
                    <a:pt x="4923271" y="2898576"/>
                  </a:lnTo>
                  <a:lnTo>
                    <a:pt x="0" y="289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83514" y="697688"/>
              <a:ext cx="4923272" cy="2898576"/>
            </a:xfrm>
            <a:custGeom>
              <a:avLst/>
              <a:gdLst/>
              <a:ahLst/>
              <a:cxnLst/>
              <a:rect l="l" t="t" r="r" b="b"/>
              <a:pathLst>
                <a:path w="4923272" h="2898576">
                  <a:moveTo>
                    <a:pt x="0" y="0"/>
                  </a:moveTo>
                  <a:lnTo>
                    <a:pt x="4923271" y="0"/>
                  </a:lnTo>
                  <a:lnTo>
                    <a:pt x="4923271" y="2898576"/>
                  </a:lnTo>
                  <a:lnTo>
                    <a:pt x="0" y="289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958183" y="2712953"/>
              <a:ext cx="2173932" cy="606980"/>
              <a:chOff x="0" y="0"/>
              <a:chExt cx="812800" cy="2269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22694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694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6941"/>
                    </a:lnTo>
                    <a:lnTo>
                      <a:pt x="0" y="226941"/>
                    </a:lnTo>
                    <a:close/>
                  </a:path>
                </a:pathLst>
              </a:custGeom>
              <a:solidFill>
                <a:srgbClr val="FDEEC7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274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426783" y="1560492"/>
              <a:ext cx="3236732" cy="85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29"/>
                </a:lnSpc>
                <a:spcBef>
                  <a:spcPct val="0"/>
                </a:spcBef>
              </a:pPr>
              <a:r>
                <a:rPr lang="en-US" sz="1235" dirty="0">
                  <a:solidFill>
                    <a:srgbClr val="000000"/>
                  </a:solidFill>
                  <a:latin typeface="Garet"/>
                </a:rPr>
                <a:t>Today you will learn all about technologies and innovations in the modern world.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374030" y="2870001"/>
              <a:ext cx="1342238" cy="323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5"/>
                </a:lnSpc>
                <a:spcBef>
                  <a:spcPct val="0"/>
                </a:spcBef>
              </a:pPr>
              <a:r>
                <a:rPr lang="en-US" sz="1482">
                  <a:solidFill>
                    <a:srgbClr val="000000"/>
                  </a:solidFill>
                  <a:latin typeface="Garet Bold"/>
                </a:rPr>
                <a:t>ok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9192" y="2447577"/>
            <a:ext cx="3982088" cy="3982088"/>
          </a:xfrm>
          <a:custGeom>
            <a:avLst/>
            <a:gdLst/>
            <a:ahLst/>
            <a:cxnLst/>
            <a:rect l="l" t="t" r="r" b="b"/>
            <a:pathLst>
              <a:path w="3982088" h="3982088">
                <a:moveTo>
                  <a:pt x="0" y="0"/>
                </a:moveTo>
                <a:lnTo>
                  <a:pt x="3982087" y="0"/>
                </a:lnTo>
                <a:lnTo>
                  <a:pt x="3982087" y="3982088"/>
                </a:lnTo>
                <a:lnTo>
                  <a:pt x="0" y="398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283450" y="2572329"/>
            <a:ext cx="6316387" cy="7714671"/>
          </a:xfrm>
          <a:custGeom>
            <a:avLst/>
            <a:gdLst/>
            <a:ahLst/>
            <a:cxnLst/>
            <a:rect l="l" t="t" r="r" b="b"/>
            <a:pathLst>
              <a:path w="6316387" h="7714671">
                <a:moveTo>
                  <a:pt x="6316387" y="0"/>
                </a:moveTo>
                <a:lnTo>
                  <a:pt x="0" y="0"/>
                </a:lnTo>
                <a:lnTo>
                  <a:pt x="0" y="7714671"/>
                </a:lnTo>
                <a:lnTo>
                  <a:pt x="6316387" y="7714671"/>
                </a:lnTo>
                <a:lnTo>
                  <a:pt x="631638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42352"/>
            <a:ext cx="9560912" cy="621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09"/>
              </a:lnSpc>
            </a:pPr>
            <a:r>
              <a:rPr lang="en-US" sz="18545">
                <a:solidFill>
                  <a:srgbClr val="44C0C5"/>
                </a:solidFill>
                <a:latin typeface="Hagrid Text Bold"/>
              </a:rPr>
              <a:t>Thank </a:t>
            </a:r>
          </a:p>
          <a:p>
            <a:pPr marL="0" lvl="0" indent="0" algn="l">
              <a:lnSpc>
                <a:spcPts val="24109"/>
              </a:lnSpc>
              <a:spcBef>
                <a:spcPct val="0"/>
              </a:spcBef>
            </a:pPr>
            <a:r>
              <a:rPr lang="en-US" sz="18545">
                <a:solidFill>
                  <a:srgbClr val="44C0C5"/>
                </a:solidFill>
                <a:latin typeface="Hagrid Text Bold"/>
              </a:rPr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0773" y="5739698"/>
            <a:ext cx="2522005" cy="2446345"/>
          </a:xfrm>
          <a:custGeom>
            <a:avLst/>
            <a:gdLst/>
            <a:ahLst/>
            <a:cxnLst/>
            <a:rect l="l" t="t" r="r" b="b"/>
            <a:pathLst>
              <a:path w="2522005" h="2446345">
                <a:moveTo>
                  <a:pt x="0" y="0"/>
                </a:moveTo>
                <a:lnTo>
                  <a:pt x="2522005" y="0"/>
                </a:lnTo>
                <a:lnTo>
                  <a:pt x="2522005" y="2446344"/>
                </a:lnTo>
                <a:lnTo>
                  <a:pt x="0" y="2446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7805" y="1028700"/>
            <a:ext cx="791495" cy="1327455"/>
          </a:xfrm>
          <a:custGeom>
            <a:avLst/>
            <a:gdLst/>
            <a:ahLst/>
            <a:cxnLst/>
            <a:rect l="l" t="t" r="r" b="b"/>
            <a:pathLst>
              <a:path w="791495" h="1327455">
                <a:moveTo>
                  <a:pt x="0" y="0"/>
                </a:moveTo>
                <a:lnTo>
                  <a:pt x="791495" y="0"/>
                </a:lnTo>
                <a:lnTo>
                  <a:pt x="791495" y="1327455"/>
                </a:lnTo>
                <a:lnTo>
                  <a:pt x="0" y="132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60635" y="1028700"/>
            <a:ext cx="791495" cy="1327455"/>
          </a:xfrm>
          <a:custGeom>
            <a:avLst/>
            <a:gdLst/>
            <a:ahLst/>
            <a:cxnLst/>
            <a:rect l="l" t="t" r="r" b="b"/>
            <a:pathLst>
              <a:path w="791495" h="1327455">
                <a:moveTo>
                  <a:pt x="0" y="0"/>
                </a:moveTo>
                <a:lnTo>
                  <a:pt x="791495" y="0"/>
                </a:lnTo>
                <a:lnTo>
                  <a:pt x="791495" y="1327455"/>
                </a:lnTo>
                <a:lnTo>
                  <a:pt x="0" y="132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410395"/>
            <a:ext cx="14831935" cy="287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45"/>
              </a:lnSpc>
            </a:pPr>
            <a:r>
              <a:rPr lang="en-US" sz="10562">
                <a:solidFill>
                  <a:srgbClr val="FFFFFF"/>
                </a:solidFill>
                <a:latin typeface="Retropix"/>
              </a:rPr>
              <a:t>AUTOMATED ATTENDANCE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09502"/>
            <a:ext cx="9904366" cy="49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3058">
                <a:solidFill>
                  <a:srgbClr val="FFF0CE"/>
                </a:solidFill>
                <a:latin typeface="Codec Pro"/>
              </a:rPr>
              <a:t>A face-detection based attendance tracker</a:t>
            </a:r>
          </a:p>
        </p:txBody>
      </p:sp>
      <p:sp>
        <p:nvSpPr>
          <p:cNvPr id="7" name="Freeform 7"/>
          <p:cNvSpPr/>
          <p:nvPr/>
        </p:nvSpPr>
        <p:spPr>
          <a:xfrm>
            <a:off x="10574574" y="4892770"/>
            <a:ext cx="5976394" cy="3518602"/>
          </a:xfrm>
          <a:custGeom>
            <a:avLst/>
            <a:gdLst/>
            <a:ahLst/>
            <a:cxnLst/>
            <a:rect l="l" t="t" r="r" b="b"/>
            <a:pathLst>
              <a:path w="5976394" h="3518602">
                <a:moveTo>
                  <a:pt x="0" y="0"/>
                </a:moveTo>
                <a:lnTo>
                  <a:pt x="5976395" y="0"/>
                </a:lnTo>
                <a:lnTo>
                  <a:pt x="5976395" y="3518602"/>
                </a:lnTo>
                <a:lnTo>
                  <a:pt x="0" y="3518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33066" y="5374721"/>
            <a:ext cx="5976394" cy="3518602"/>
          </a:xfrm>
          <a:custGeom>
            <a:avLst/>
            <a:gdLst/>
            <a:ahLst/>
            <a:cxnLst/>
            <a:rect l="l" t="t" r="r" b="b"/>
            <a:pathLst>
              <a:path w="5976394" h="3518602">
                <a:moveTo>
                  <a:pt x="0" y="0"/>
                </a:moveTo>
                <a:lnTo>
                  <a:pt x="5976395" y="0"/>
                </a:lnTo>
                <a:lnTo>
                  <a:pt x="5976395" y="3518603"/>
                </a:lnTo>
                <a:lnTo>
                  <a:pt x="0" y="3518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82906" y="5739698"/>
            <a:ext cx="5976394" cy="3518602"/>
          </a:xfrm>
          <a:custGeom>
            <a:avLst/>
            <a:gdLst/>
            <a:ahLst/>
            <a:cxnLst/>
            <a:rect l="l" t="t" r="r" b="b"/>
            <a:pathLst>
              <a:path w="5976394" h="3518602">
                <a:moveTo>
                  <a:pt x="0" y="0"/>
                </a:moveTo>
                <a:lnTo>
                  <a:pt x="5976394" y="0"/>
                </a:lnTo>
                <a:lnTo>
                  <a:pt x="5976394" y="3518602"/>
                </a:lnTo>
                <a:lnTo>
                  <a:pt x="0" y="3518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51627" y="8186042"/>
            <a:ext cx="2638952" cy="736817"/>
            <a:chOff x="0" y="0"/>
            <a:chExt cx="812800" cy="226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26941"/>
            </a:xfrm>
            <a:custGeom>
              <a:avLst/>
              <a:gdLst/>
              <a:ahLst/>
              <a:cxnLst/>
              <a:rect l="l" t="t" r="r" b="b"/>
              <a:pathLst>
                <a:path w="812800" h="226941">
                  <a:moveTo>
                    <a:pt x="0" y="0"/>
                  </a:moveTo>
                  <a:lnTo>
                    <a:pt x="812800" y="0"/>
                  </a:lnTo>
                  <a:lnTo>
                    <a:pt x="812800" y="226941"/>
                  </a:lnTo>
                  <a:lnTo>
                    <a:pt x="0" y="226941"/>
                  </a:lnTo>
                  <a:close/>
                </a:path>
              </a:pathLst>
            </a:custGeom>
            <a:solidFill>
              <a:srgbClr val="FDEEC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274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06557" y="6783650"/>
            <a:ext cx="3929092" cy="69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</a:rPr>
              <a:t>Why is your attendance low Ayush?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427" y="8373272"/>
            <a:ext cx="16293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 Bold"/>
              </a:rPr>
              <a:t>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21404"/>
            <a:ext cx="16230600" cy="122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Codec Pro"/>
              </a:rPr>
              <a:t>Our main focus behind this project was to come up with a solution which helps to automize the attendance marking process in our college classes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042540"/>
            <a:ext cx="16230600" cy="122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Codec Pro"/>
              </a:rPr>
              <a:t>This will help the students to swiftly mark their attendance and largely  decrease the work load of faculty members.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7297587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9"/>
              </a:lnSpc>
            </a:pPr>
            <a:r>
              <a:rPr lang="en-US" sz="7899">
                <a:solidFill>
                  <a:srgbClr val="000000"/>
                </a:solidFill>
                <a:latin typeface="Retropix"/>
              </a:rPr>
              <a:t>PURPOSE</a:t>
            </a:r>
          </a:p>
        </p:txBody>
      </p:sp>
      <p:sp>
        <p:nvSpPr>
          <p:cNvPr id="5" name="Freeform 5"/>
          <p:cNvSpPr/>
          <p:nvPr/>
        </p:nvSpPr>
        <p:spPr>
          <a:xfrm>
            <a:off x="6604671" y="8590865"/>
            <a:ext cx="2539329" cy="2580882"/>
          </a:xfrm>
          <a:custGeom>
            <a:avLst/>
            <a:gdLst/>
            <a:ahLst/>
            <a:cxnLst/>
            <a:rect l="l" t="t" r="r" b="b"/>
            <a:pathLst>
              <a:path w="2539329" h="2580882">
                <a:moveTo>
                  <a:pt x="0" y="0"/>
                </a:moveTo>
                <a:lnTo>
                  <a:pt x="2539329" y="0"/>
                </a:lnTo>
                <a:lnTo>
                  <a:pt x="2539329" y="2580882"/>
                </a:lnTo>
                <a:lnTo>
                  <a:pt x="0" y="258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69" y="2267199"/>
            <a:ext cx="16331053" cy="8593199"/>
            <a:chOff x="0" y="0"/>
            <a:chExt cx="885640" cy="466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640" cy="466013"/>
            </a:xfrm>
            <a:custGeom>
              <a:avLst/>
              <a:gdLst/>
              <a:ahLst/>
              <a:cxnLst/>
              <a:rect l="l" t="t" r="r" b="b"/>
              <a:pathLst>
                <a:path w="885640" h="466013">
                  <a:moveTo>
                    <a:pt x="0" y="0"/>
                  </a:moveTo>
                  <a:lnTo>
                    <a:pt x="885640" y="0"/>
                  </a:lnTo>
                  <a:lnTo>
                    <a:pt x="885640" y="466013"/>
                  </a:lnTo>
                  <a:lnTo>
                    <a:pt x="0" y="466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5640" cy="51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6701"/>
            <a:ext cx="124848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Retropix"/>
              </a:rPr>
              <a:t>LIBRARIES</a:t>
            </a:r>
          </a:p>
        </p:txBody>
      </p:sp>
      <p:sp>
        <p:nvSpPr>
          <p:cNvPr id="7" name="Freeform 7"/>
          <p:cNvSpPr/>
          <p:nvPr/>
        </p:nvSpPr>
        <p:spPr>
          <a:xfrm>
            <a:off x="15727857" y="8025016"/>
            <a:ext cx="1195255" cy="1615209"/>
          </a:xfrm>
          <a:custGeom>
            <a:avLst/>
            <a:gdLst/>
            <a:ahLst/>
            <a:cxnLst/>
            <a:rect l="l" t="t" r="r" b="b"/>
            <a:pathLst>
              <a:path w="1195255" h="1615209">
                <a:moveTo>
                  <a:pt x="0" y="0"/>
                </a:moveTo>
                <a:lnTo>
                  <a:pt x="1195255" y="0"/>
                </a:lnTo>
                <a:lnTo>
                  <a:pt x="1195255" y="1615209"/>
                </a:lnTo>
                <a:lnTo>
                  <a:pt x="0" y="16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45804" y="2233861"/>
            <a:ext cx="148432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175466" y="9774998"/>
            <a:ext cx="300038" cy="299811"/>
            <a:chOff x="0" y="0"/>
            <a:chExt cx="897134" cy="896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134" cy="896457"/>
            </a:xfrm>
            <a:custGeom>
              <a:avLst/>
              <a:gdLst/>
              <a:ahLst/>
              <a:cxnLst/>
              <a:rect l="l" t="t" r="r" b="b"/>
              <a:pathLst>
                <a:path w="897134" h="896457">
                  <a:moveTo>
                    <a:pt x="103213" y="0"/>
                  </a:moveTo>
                  <a:lnTo>
                    <a:pt x="793921" y="0"/>
                  </a:lnTo>
                  <a:cubicBezTo>
                    <a:pt x="850924" y="0"/>
                    <a:pt x="897134" y="46210"/>
                    <a:pt x="897134" y="103213"/>
                  </a:cubicBezTo>
                  <a:lnTo>
                    <a:pt x="897134" y="793244"/>
                  </a:lnTo>
                  <a:cubicBezTo>
                    <a:pt x="897134" y="850247"/>
                    <a:pt x="850924" y="896457"/>
                    <a:pt x="793921" y="896457"/>
                  </a:cubicBezTo>
                  <a:lnTo>
                    <a:pt x="103213" y="896457"/>
                  </a:lnTo>
                  <a:cubicBezTo>
                    <a:pt x="46210" y="896457"/>
                    <a:pt x="0" y="850247"/>
                    <a:pt x="0" y="793244"/>
                  </a:cubicBezTo>
                  <a:lnTo>
                    <a:pt x="0" y="103213"/>
                  </a:lnTo>
                  <a:cubicBezTo>
                    <a:pt x="0" y="46210"/>
                    <a:pt x="46210" y="0"/>
                    <a:pt x="10321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7134" cy="94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19237" y="-1646265"/>
            <a:ext cx="3880126" cy="3880126"/>
          </a:xfrm>
          <a:custGeom>
            <a:avLst/>
            <a:gdLst/>
            <a:ahLst/>
            <a:cxnLst/>
            <a:rect l="l" t="t" r="r" b="b"/>
            <a:pathLst>
              <a:path w="3880126" h="3880126">
                <a:moveTo>
                  <a:pt x="0" y="0"/>
                </a:moveTo>
                <a:lnTo>
                  <a:pt x="3880126" y="0"/>
                </a:lnTo>
                <a:lnTo>
                  <a:pt x="3880126" y="3880126"/>
                </a:lnTo>
                <a:lnTo>
                  <a:pt x="0" y="388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8964" y="2861865"/>
            <a:ext cx="9238626" cy="631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8"/>
              </a:lnSpc>
            </a:pPr>
            <a:r>
              <a:rPr lang="en-US" sz="3963" dirty="0">
                <a:solidFill>
                  <a:srgbClr val="000000"/>
                </a:solidFill>
                <a:latin typeface="Canva Sans"/>
              </a:rPr>
              <a:t>Python Library used in the project:</a:t>
            </a: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>
                <a:solidFill>
                  <a:srgbClr val="000000"/>
                </a:solidFill>
                <a:latin typeface="Canva Sans"/>
              </a:rPr>
              <a:t>cv2</a:t>
            </a: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 err="1">
                <a:solidFill>
                  <a:srgbClr val="000000"/>
                </a:solidFill>
                <a:latin typeface="Canva Sans"/>
              </a:rPr>
              <a:t>face_recognition</a:t>
            </a:r>
            <a:endParaRPr lang="en-US" sz="3963" dirty="0">
              <a:solidFill>
                <a:srgbClr val="000000"/>
              </a:solidFill>
              <a:latin typeface="Canva Sans"/>
            </a:endParaRP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 err="1">
                <a:solidFill>
                  <a:srgbClr val="000000"/>
                </a:solidFill>
                <a:latin typeface="Canva Sans"/>
              </a:rPr>
              <a:t>numpy</a:t>
            </a:r>
            <a:endParaRPr lang="en-US" sz="3963" dirty="0">
              <a:solidFill>
                <a:srgbClr val="000000"/>
              </a:solidFill>
              <a:latin typeface="Canva Sans"/>
            </a:endParaRP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>
                <a:solidFill>
                  <a:srgbClr val="000000"/>
                </a:solidFill>
                <a:latin typeface="Canva Sans"/>
              </a:rPr>
              <a:t>pickle</a:t>
            </a: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 err="1">
                <a:solidFill>
                  <a:srgbClr val="000000"/>
                </a:solidFill>
                <a:latin typeface="Canva Sans"/>
              </a:rPr>
              <a:t>openpyxl</a:t>
            </a:r>
            <a:endParaRPr lang="en-US" sz="3963" dirty="0">
              <a:solidFill>
                <a:srgbClr val="000000"/>
              </a:solidFill>
              <a:latin typeface="Canva Sans"/>
            </a:endParaRP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 err="1">
                <a:solidFill>
                  <a:srgbClr val="000000"/>
                </a:solidFill>
                <a:latin typeface="Canva Sans"/>
              </a:rPr>
              <a:t>datetime</a:t>
            </a:r>
            <a:endParaRPr lang="en-US" sz="3963" dirty="0">
              <a:solidFill>
                <a:srgbClr val="000000"/>
              </a:solidFill>
              <a:latin typeface="Canva Sans"/>
            </a:endParaRPr>
          </a:p>
          <a:p>
            <a:pPr marL="855632" lvl="1" indent="-427816" algn="just">
              <a:lnSpc>
                <a:spcPts val="5548"/>
              </a:lnSpc>
              <a:buFont typeface="Arial"/>
              <a:buChar char="•"/>
            </a:pPr>
            <a:r>
              <a:rPr lang="en-US" sz="3963" dirty="0" err="1">
                <a:solidFill>
                  <a:srgbClr val="000000"/>
                </a:solidFill>
                <a:latin typeface="Canva Sans"/>
              </a:rPr>
              <a:t>os</a:t>
            </a:r>
            <a:endParaRPr lang="en-US" sz="396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5548"/>
              </a:lnSpc>
            </a:pPr>
            <a:endParaRPr lang="en-US" sz="3963" dirty="0">
              <a:solidFill>
                <a:srgbClr val="000000"/>
              </a:solidFill>
              <a:latin typeface="Canva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9827" y="2881884"/>
            <a:ext cx="15055639" cy="7109504"/>
            <a:chOff x="1028700" y="2861865"/>
            <a:chExt cx="15055639" cy="7109504"/>
          </a:xfrm>
        </p:grpSpPr>
        <p:sp>
          <p:nvSpPr>
            <p:cNvPr id="6" name="AutoShape 6"/>
            <p:cNvSpPr/>
            <p:nvPr/>
          </p:nvSpPr>
          <p:spPr>
            <a:xfrm flipV="1">
              <a:off x="1028701" y="9932801"/>
              <a:ext cx="15055638" cy="38568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  <p:sp>
          <p:nvSpPr>
            <p:cNvPr id="14" name="AutoShape 6"/>
            <p:cNvSpPr/>
            <p:nvPr/>
          </p:nvSpPr>
          <p:spPr>
            <a:xfrm flipH="1">
              <a:off x="1028700" y="2861865"/>
              <a:ext cx="0" cy="7070936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69" y="2267199"/>
            <a:ext cx="16331053" cy="8593199"/>
            <a:chOff x="0" y="0"/>
            <a:chExt cx="885640" cy="466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640" cy="466013"/>
            </a:xfrm>
            <a:custGeom>
              <a:avLst/>
              <a:gdLst/>
              <a:ahLst/>
              <a:cxnLst/>
              <a:rect l="l" t="t" r="r" b="b"/>
              <a:pathLst>
                <a:path w="885640" h="466013">
                  <a:moveTo>
                    <a:pt x="0" y="0"/>
                  </a:moveTo>
                  <a:lnTo>
                    <a:pt x="885640" y="0"/>
                  </a:lnTo>
                  <a:lnTo>
                    <a:pt x="885640" y="466013"/>
                  </a:lnTo>
                  <a:lnTo>
                    <a:pt x="0" y="466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5640" cy="51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6701"/>
            <a:ext cx="124848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Retropix"/>
              </a:rPr>
              <a:t>WORKING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5727857" y="8025016"/>
            <a:ext cx="1195255" cy="1615209"/>
          </a:xfrm>
          <a:custGeom>
            <a:avLst/>
            <a:gdLst/>
            <a:ahLst/>
            <a:cxnLst/>
            <a:rect l="l" t="t" r="r" b="b"/>
            <a:pathLst>
              <a:path w="1195255" h="1615209">
                <a:moveTo>
                  <a:pt x="0" y="0"/>
                </a:moveTo>
                <a:lnTo>
                  <a:pt x="1195255" y="0"/>
                </a:lnTo>
                <a:lnTo>
                  <a:pt x="1195255" y="1615209"/>
                </a:lnTo>
                <a:lnTo>
                  <a:pt x="0" y="16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45804" y="2233861"/>
            <a:ext cx="148432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175466" y="9774998"/>
            <a:ext cx="300038" cy="299811"/>
            <a:chOff x="0" y="0"/>
            <a:chExt cx="897134" cy="896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134" cy="896457"/>
            </a:xfrm>
            <a:custGeom>
              <a:avLst/>
              <a:gdLst/>
              <a:ahLst/>
              <a:cxnLst/>
              <a:rect l="l" t="t" r="r" b="b"/>
              <a:pathLst>
                <a:path w="897134" h="896457">
                  <a:moveTo>
                    <a:pt x="103213" y="0"/>
                  </a:moveTo>
                  <a:lnTo>
                    <a:pt x="793921" y="0"/>
                  </a:lnTo>
                  <a:cubicBezTo>
                    <a:pt x="850924" y="0"/>
                    <a:pt x="897134" y="46210"/>
                    <a:pt x="897134" y="103213"/>
                  </a:cubicBezTo>
                  <a:lnTo>
                    <a:pt x="897134" y="793244"/>
                  </a:lnTo>
                  <a:cubicBezTo>
                    <a:pt x="897134" y="850247"/>
                    <a:pt x="850924" y="896457"/>
                    <a:pt x="793921" y="896457"/>
                  </a:cubicBezTo>
                  <a:lnTo>
                    <a:pt x="103213" y="896457"/>
                  </a:lnTo>
                  <a:cubicBezTo>
                    <a:pt x="46210" y="896457"/>
                    <a:pt x="0" y="850247"/>
                    <a:pt x="0" y="793244"/>
                  </a:cubicBezTo>
                  <a:lnTo>
                    <a:pt x="0" y="103213"/>
                  </a:lnTo>
                  <a:cubicBezTo>
                    <a:pt x="0" y="46210"/>
                    <a:pt x="46210" y="0"/>
                    <a:pt x="10321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7134" cy="94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19237" y="-1646265"/>
            <a:ext cx="3880126" cy="3880126"/>
          </a:xfrm>
          <a:custGeom>
            <a:avLst/>
            <a:gdLst/>
            <a:ahLst/>
            <a:cxnLst/>
            <a:rect l="l" t="t" r="r" b="b"/>
            <a:pathLst>
              <a:path w="3880126" h="3880126">
                <a:moveTo>
                  <a:pt x="0" y="0"/>
                </a:moveTo>
                <a:lnTo>
                  <a:pt x="3880126" y="0"/>
                </a:lnTo>
                <a:lnTo>
                  <a:pt x="3880126" y="3880126"/>
                </a:lnTo>
                <a:lnTo>
                  <a:pt x="0" y="388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8964" y="2880915"/>
            <a:ext cx="13778893" cy="758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First off we used the </a:t>
            </a:r>
            <a:r>
              <a:rPr lang="en-US" sz="3053" dirty="0">
                <a:solidFill>
                  <a:srgbClr val="000000"/>
                </a:solidFill>
                <a:latin typeface="Canva Sans Bold"/>
              </a:rPr>
              <a:t>CV2 </a:t>
            </a:r>
            <a:r>
              <a:rPr lang="en-US" sz="3053" dirty="0">
                <a:solidFill>
                  <a:srgbClr val="000000"/>
                </a:solidFill>
                <a:latin typeface="Canva Sans"/>
              </a:rPr>
              <a:t>library in python to use our laptop camera for                         live feed.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By pressing the spacebar user can capture an image from the live camera feed which is then used further in the model.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Then using the </a:t>
            </a:r>
            <a:r>
              <a:rPr lang="en-US" sz="3053" dirty="0">
                <a:solidFill>
                  <a:srgbClr val="000000"/>
                </a:solidFill>
                <a:latin typeface="Canva Sans Bold"/>
              </a:rPr>
              <a:t>face recognition</a:t>
            </a:r>
            <a:r>
              <a:rPr lang="en-US" sz="3053" dirty="0">
                <a:solidFill>
                  <a:srgbClr val="000000"/>
                </a:solidFill>
                <a:latin typeface="Canva Sans"/>
              </a:rPr>
              <a:t> library we identified the faces in the captured image frame from the camera feed by converting it into </a:t>
            </a:r>
            <a:r>
              <a:rPr lang="en-US" sz="3053" dirty="0">
                <a:solidFill>
                  <a:srgbClr val="000000"/>
                </a:solidFill>
                <a:latin typeface="Canva Sans Bold"/>
              </a:rPr>
              <a:t>encodings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Once the encoding of the frame is done we then compare it with our </a:t>
            </a: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pre-saved encoding database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19827" y="2881884"/>
            <a:ext cx="15055639" cy="7109504"/>
            <a:chOff x="1028700" y="2861865"/>
            <a:chExt cx="15055639" cy="7109504"/>
          </a:xfrm>
        </p:grpSpPr>
        <p:sp>
          <p:nvSpPr>
            <p:cNvPr id="18" name="AutoShape 6"/>
            <p:cNvSpPr/>
            <p:nvPr/>
          </p:nvSpPr>
          <p:spPr>
            <a:xfrm flipV="1">
              <a:off x="1028701" y="9932801"/>
              <a:ext cx="15055638" cy="38568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  <p:sp>
          <p:nvSpPr>
            <p:cNvPr id="19" name="AutoShape 6"/>
            <p:cNvSpPr/>
            <p:nvPr/>
          </p:nvSpPr>
          <p:spPr>
            <a:xfrm flipH="1">
              <a:off x="1028700" y="2861865"/>
              <a:ext cx="0" cy="7070936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69" y="2267199"/>
            <a:ext cx="16331053" cy="8593199"/>
            <a:chOff x="0" y="0"/>
            <a:chExt cx="885640" cy="466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640" cy="466013"/>
            </a:xfrm>
            <a:custGeom>
              <a:avLst/>
              <a:gdLst/>
              <a:ahLst/>
              <a:cxnLst/>
              <a:rect l="l" t="t" r="r" b="b"/>
              <a:pathLst>
                <a:path w="885640" h="466013">
                  <a:moveTo>
                    <a:pt x="0" y="0"/>
                  </a:moveTo>
                  <a:lnTo>
                    <a:pt x="885640" y="0"/>
                  </a:lnTo>
                  <a:lnTo>
                    <a:pt x="885640" y="466013"/>
                  </a:lnTo>
                  <a:lnTo>
                    <a:pt x="0" y="466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5640" cy="51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27857" y="8025016"/>
            <a:ext cx="1195255" cy="1615209"/>
          </a:xfrm>
          <a:custGeom>
            <a:avLst/>
            <a:gdLst/>
            <a:ahLst/>
            <a:cxnLst/>
            <a:rect l="l" t="t" r="r" b="b"/>
            <a:pathLst>
              <a:path w="1195255" h="1615209">
                <a:moveTo>
                  <a:pt x="0" y="0"/>
                </a:moveTo>
                <a:lnTo>
                  <a:pt x="1195255" y="0"/>
                </a:lnTo>
                <a:lnTo>
                  <a:pt x="1195255" y="1615209"/>
                </a:lnTo>
                <a:lnTo>
                  <a:pt x="0" y="16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45804" y="2233861"/>
            <a:ext cx="148432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8" name="Group 8"/>
          <p:cNvGrpSpPr/>
          <p:nvPr/>
        </p:nvGrpSpPr>
        <p:grpSpPr>
          <a:xfrm>
            <a:off x="16175466" y="9774998"/>
            <a:ext cx="300038" cy="299811"/>
            <a:chOff x="0" y="0"/>
            <a:chExt cx="897134" cy="8964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7134" cy="896457"/>
            </a:xfrm>
            <a:custGeom>
              <a:avLst/>
              <a:gdLst/>
              <a:ahLst/>
              <a:cxnLst/>
              <a:rect l="l" t="t" r="r" b="b"/>
              <a:pathLst>
                <a:path w="897134" h="896457">
                  <a:moveTo>
                    <a:pt x="103213" y="0"/>
                  </a:moveTo>
                  <a:lnTo>
                    <a:pt x="793921" y="0"/>
                  </a:lnTo>
                  <a:cubicBezTo>
                    <a:pt x="850924" y="0"/>
                    <a:pt x="897134" y="46210"/>
                    <a:pt x="897134" y="103213"/>
                  </a:cubicBezTo>
                  <a:lnTo>
                    <a:pt x="897134" y="793244"/>
                  </a:lnTo>
                  <a:cubicBezTo>
                    <a:pt x="897134" y="850247"/>
                    <a:pt x="850924" y="896457"/>
                    <a:pt x="793921" y="896457"/>
                  </a:cubicBezTo>
                  <a:lnTo>
                    <a:pt x="103213" y="896457"/>
                  </a:lnTo>
                  <a:cubicBezTo>
                    <a:pt x="46210" y="896457"/>
                    <a:pt x="0" y="850247"/>
                    <a:pt x="0" y="793244"/>
                  </a:cubicBezTo>
                  <a:lnTo>
                    <a:pt x="0" y="103213"/>
                  </a:lnTo>
                  <a:cubicBezTo>
                    <a:pt x="0" y="46210"/>
                    <a:pt x="46210" y="0"/>
                    <a:pt x="10321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97134" cy="94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19237" y="-1646265"/>
            <a:ext cx="3880126" cy="3880126"/>
          </a:xfrm>
          <a:custGeom>
            <a:avLst/>
            <a:gdLst/>
            <a:ahLst/>
            <a:cxnLst/>
            <a:rect l="l" t="t" r="r" b="b"/>
            <a:pathLst>
              <a:path w="3880126" h="3880126">
                <a:moveTo>
                  <a:pt x="0" y="0"/>
                </a:moveTo>
                <a:lnTo>
                  <a:pt x="3880126" y="0"/>
                </a:lnTo>
                <a:lnTo>
                  <a:pt x="3880126" y="3880126"/>
                </a:lnTo>
                <a:lnTo>
                  <a:pt x="0" y="388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8964" y="2880915"/>
            <a:ext cx="13778893" cy="649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"/>
              </a:rPr>
              <a:t>We have made encodings for some of the students using their images.</a:t>
            </a:r>
          </a:p>
          <a:p>
            <a:pPr algn="just">
              <a:lnSpc>
                <a:spcPts val="4275"/>
              </a:lnSpc>
            </a:pPr>
            <a:endParaRPr lang="en-US" sz="3053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"/>
              </a:rPr>
              <a:t>This encodings are then saved in a </a:t>
            </a:r>
            <a:r>
              <a:rPr lang="en-US" sz="3053">
                <a:solidFill>
                  <a:srgbClr val="000000"/>
                </a:solidFill>
                <a:latin typeface="Canva Sans Bold"/>
              </a:rPr>
              <a:t>pickle file</a:t>
            </a:r>
            <a:r>
              <a:rPr lang="en-US" sz="3053">
                <a:solidFill>
                  <a:srgbClr val="000000"/>
                </a:solidFill>
                <a:latin typeface="Canva Sans"/>
              </a:rPr>
              <a:t> (better than JSON in terms of accessibility)</a:t>
            </a:r>
          </a:p>
          <a:p>
            <a:pPr algn="just">
              <a:lnSpc>
                <a:spcPts val="4275"/>
              </a:lnSpc>
            </a:pPr>
            <a:endParaRPr lang="en-US" sz="3053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"/>
              </a:rPr>
              <a:t>The encodings are saved with a class name which is the same as that of the image file name. (student name)</a:t>
            </a:r>
          </a:p>
          <a:p>
            <a:pPr algn="just">
              <a:lnSpc>
                <a:spcPts val="4275"/>
              </a:lnSpc>
            </a:pPr>
            <a:endParaRPr lang="en-US" sz="3053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"/>
              </a:rPr>
              <a:t>In the attendance model, we traverse this database/pickle file so as to find a match for the encoding of our current captured frame.</a:t>
            </a:r>
          </a:p>
          <a:p>
            <a:pPr algn="just">
              <a:lnSpc>
                <a:spcPts val="4275"/>
              </a:lnSpc>
            </a:pPr>
            <a:endParaRPr lang="en-US" sz="3053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endParaRPr lang="en-US" sz="3053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596701"/>
            <a:ext cx="124848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Retropix"/>
              </a:rPr>
              <a:t>ENCODING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19827" y="2881884"/>
            <a:ext cx="15055639" cy="7109504"/>
            <a:chOff x="1028700" y="2861865"/>
            <a:chExt cx="15055639" cy="7109504"/>
          </a:xfrm>
        </p:grpSpPr>
        <p:sp>
          <p:nvSpPr>
            <p:cNvPr id="15" name="AutoShape 6"/>
            <p:cNvSpPr/>
            <p:nvPr/>
          </p:nvSpPr>
          <p:spPr>
            <a:xfrm flipV="1">
              <a:off x="1028701" y="9932801"/>
              <a:ext cx="15055638" cy="38568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  <p:sp>
          <p:nvSpPr>
            <p:cNvPr id="16" name="AutoShape 6"/>
            <p:cNvSpPr/>
            <p:nvPr/>
          </p:nvSpPr>
          <p:spPr>
            <a:xfrm flipH="1">
              <a:off x="1028700" y="2861865"/>
              <a:ext cx="0" cy="7070936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69" y="2267199"/>
            <a:ext cx="16331053" cy="8593199"/>
            <a:chOff x="0" y="0"/>
            <a:chExt cx="885640" cy="466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640" cy="466013"/>
            </a:xfrm>
            <a:custGeom>
              <a:avLst/>
              <a:gdLst/>
              <a:ahLst/>
              <a:cxnLst/>
              <a:rect l="l" t="t" r="r" b="b"/>
              <a:pathLst>
                <a:path w="885640" h="466013">
                  <a:moveTo>
                    <a:pt x="0" y="0"/>
                  </a:moveTo>
                  <a:lnTo>
                    <a:pt x="885640" y="0"/>
                  </a:lnTo>
                  <a:lnTo>
                    <a:pt x="885640" y="466013"/>
                  </a:lnTo>
                  <a:lnTo>
                    <a:pt x="0" y="466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5640" cy="51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27857" y="8025016"/>
            <a:ext cx="1195255" cy="1615209"/>
          </a:xfrm>
          <a:custGeom>
            <a:avLst/>
            <a:gdLst/>
            <a:ahLst/>
            <a:cxnLst/>
            <a:rect l="l" t="t" r="r" b="b"/>
            <a:pathLst>
              <a:path w="1195255" h="1615209">
                <a:moveTo>
                  <a:pt x="0" y="0"/>
                </a:moveTo>
                <a:lnTo>
                  <a:pt x="1195255" y="0"/>
                </a:lnTo>
                <a:lnTo>
                  <a:pt x="1195255" y="1615209"/>
                </a:lnTo>
                <a:lnTo>
                  <a:pt x="0" y="16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45804" y="2233861"/>
            <a:ext cx="148432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8" name="Group 8"/>
          <p:cNvGrpSpPr/>
          <p:nvPr/>
        </p:nvGrpSpPr>
        <p:grpSpPr>
          <a:xfrm>
            <a:off x="16175466" y="9774998"/>
            <a:ext cx="300038" cy="299811"/>
            <a:chOff x="0" y="0"/>
            <a:chExt cx="897134" cy="8964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7134" cy="896457"/>
            </a:xfrm>
            <a:custGeom>
              <a:avLst/>
              <a:gdLst/>
              <a:ahLst/>
              <a:cxnLst/>
              <a:rect l="l" t="t" r="r" b="b"/>
              <a:pathLst>
                <a:path w="897134" h="896457">
                  <a:moveTo>
                    <a:pt x="103213" y="0"/>
                  </a:moveTo>
                  <a:lnTo>
                    <a:pt x="793921" y="0"/>
                  </a:lnTo>
                  <a:cubicBezTo>
                    <a:pt x="850924" y="0"/>
                    <a:pt x="897134" y="46210"/>
                    <a:pt x="897134" y="103213"/>
                  </a:cubicBezTo>
                  <a:lnTo>
                    <a:pt x="897134" y="793244"/>
                  </a:lnTo>
                  <a:cubicBezTo>
                    <a:pt x="897134" y="850247"/>
                    <a:pt x="850924" y="896457"/>
                    <a:pt x="793921" y="896457"/>
                  </a:cubicBezTo>
                  <a:lnTo>
                    <a:pt x="103213" y="896457"/>
                  </a:lnTo>
                  <a:cubicBezTo>
                    <a:pt x="46210" y="896457"/>
                    <a:pt x="0" y="850247"/>
                    <a:pt x="0" y="793244"/>
                  </a:cubicBezTo>
                  <a:lnTo>
                    <a:pt x="0" y="103213"/>
                  </a:lnTo>
                  <a:cubicBezTo>
                    <a:pt x="0" y="46210"/>
                    <a:pt x="46210" y="0"/>
                    <a:pt x="10321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97134" cy="94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19237" y="-1646265"/>
            <a:ext cx="3880126" cy="3880126"/>
          </a:xfrm>
          <a:custGeom>
            <a:avLst/>
            <a:gdLst/>
            <a:ahLst/>
            <a:cxnLst/>
            <a:rect l="l" t="t" r="r" b="b"/>
            <a:pathLst>
              <a:path w="3880126" h="3880126">
                <a:moveTo>
                  <a:pt x="0" y="0"/>
                </a:moveTo>
                <a:lnTo>
                  <a:pt x="3880126" y="0"/>
                </a:lnTo>
                <a:lnTo>
                  <a:pt x="3880126" y="3880126"/>
                </a:lnTo>
                <a:lnTo>
                  <a:pt x="0" y="388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8964" y="2880915"/>
            <a:ext cx="13778893" cy="432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Once a match is found we display the name of student with whom the capture frame matches the best.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Now that the students is identified, we take the name of student and the time at which the image was captured.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275"/>
              </a:lnSpc>
            </a:pPr>
            <a:r>
              <a:rPr lang="en-US" sz="3053" dirty="0">
                <a:solidFill>
                  <a:srgbClr val="000000"/>
                </a:solidFill>
                <a:latin typeface="Canva Sans"/>
              </a:rPr>
              <a:t>This data is then saved to an Excel Sheet using </a:t>
            </a:r>
            <a:r>
              <a:rPr lang="en-US" sz="3053" dirty="0" err="1">
                <a:solidFill>
                  <a:srgbClr val="000000"/>
                </a:solidFill>
                <a:latin typeface="Canva Sans Bold"/>
              </a:rPr>
              <a:t>openpyxl</a:t>
            </a:r>
            <a:r>
              <a:rPr lang="en-US" sz="3053" dirty="0">
                <a:solidFill>
                  <a:srgbClr val="000000"/>
                </a:solidFill>
                <a:latin typeface="Canva Sans"/>
              </a:rPr>
              <a:t> library.</a:t>
            </a:r>
          </a:p>
          <a:p>
            <a:pPr algn="just">
              <a:lnSpc>
                <a:spcPts val="4275"/>
              </a:lnSpc>
            </a:pPr>
            <a:endParaRPr lang="en-US" sz="3053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596701"/>
            <a:ext cx="124848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Retropix"/>
              </a:rPr>
              <a:t>SAVING IN EXCEL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19827" y="2881884"/>
            <a:ext cx="15055639" cy="7109504"/>
            <a:chOff x="1028700" y="2861865"/>
            <a:chExt cx="15055639" cy="7109504"/>
          </a:xfrm>
        </p:grpSpPr>
        <p:sp>
          <p:nvSpPr>
            <p:cNvPr id="15" name="AutoShape 6"/>
            <p:cNvSpPr/>
            <p:nvPr/>
          </p:nvSpPr>
          <p:spPr>
            <a:xfrm flipV="1">
              <a:off x="1028701" y="9932801"/>
              <a:ext cx="15055638" cy="38568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  <p:sp>
          <p:nvSpPr>
            <p:cNvPr id="16" name="AutoShape 6"/>
            <p:cNvSpPr/>
            <p:nvPr/>
          </p:nvSpPr>
          <p:spPr>
            <a:xfrm flipH="1">
              <a:off x="1028700" y="2861865"/>
              <a:ext cx="0" cy="7070936"/>
            </a:xfrm>
            <a:prstGeom prst="line">
              <a:avLst/>
            </a:prstGeom>
            <a:ln w="66675" cap="flat">
              <a:solidFill>
                <a:srgbClr val="000000"/>
              </a:solidFill>
              <a:prstDash val="solid"/>
              <a:headEnd type="diamond" w="lg" len="lg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93532" y="2026748"/>
            <a:ext cx="8403349" cy="6910213"/>
            <a:chOff x="0" y="0"/>
            <a:chExt cx="4188460" cy="3444240"/>
          </a:xfrm>
        </p:grpSpPr>
        <p:sp>
          <p:nvSpPr>
            <p:cNvPr id="3" name="Freeform 3"/>
            <p:cNvSpPr/>
            <p:nvPr/>
          </p:nvSpPr>
          <p:spPr>
            <a:xfrm>
              <a:off x="38100" y="38100"/>
              <a:ext cx="4105910" cy="3368040"/>
            </a:xfrm>
            <a:custGeom>
              <a:avLst/>
              <a:gdLst/>
              <a:ahLst/>
              <a:cxnLst/>
              <a:rect l="l" t="t" r="r" b="b"/>
              <a:pathLst>
                <a:path w="4105910" h="336804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2"/>
              <a:stretch>
                <a:fillRect l="-31136" t="-4281" r="-46356" b="-1074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350" y="6350"/>
              <a:ext cx="4175760" cy="3431540"/>
            </a:xfrm>
            <a:custGeom>
              <a:avLst/>
              <a:gdLst/>
              <a:ahLst/>
              <a:cxnLst/>
              <a:rect l="l" t="t" r="r" b="b"/>
              <a:pathLst>
                <a:path w="4175760" h="343154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3C571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188460" cy="3444240"/>
            </a:xfrm>
            <a:custGeom>
              <a:avLst/>
              <a:gdLst/>
              <a:ahLst/>
              <a:cxnLst/>
              <a:rect l="l" t="t" r="r" b="b"/>
              <a:pathLst>
                <a:path w="4188460" h="344424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D4EA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874335" y="8996559"/>
            <a:ext cx="2539329" cy="2580882"/>
          </a:xfrm>
          <a:custGeom>
            <a:avLst/>
            <a:gdLst/>
            <a:ahLst/>
            <a:cxnLst/>
            <a:rect l="l" t="t" r="r" b="b"/>
            <a:pathLst>
              <a:path w="2539329" h="2580882">
                <a:moveTo>
                  <a:pt x="0" y="0"/>
                </a:moveTo>
                <a:lnTo>
                  <a:pt x="2539330" y="0"/>
                </a:lnTo>
                <a:lnTo>
                  <a:pt x="2539330" y="2580882"/>
                </a:lnTo>
                <a:lnTo>
                  <a:pt x="0" y="258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61811" y="2080419"/>
            <a:ext cx="7625617" cy="475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96"/>
              </a:lnSpc>
            </a:pPr>
            <a:r>
              <a:rPr lang="en-US" sz="4150">
                <a:solidFill>
                  <a:srgbClr val="000000"/>
                </a:solidFill>
                <a:latin typeface="Garet"/>
              </a:rPr>
              <a:t>Here as you can see the model detects the face in the camera feed and draws a blue rectangle around it so as to distinguish between faces and other objects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0475" y="408816"/>
            <a:ext cx="43470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9"/>
              </a:lnSpc>
            </a:pPr>
            <a:r>
              <a:rPr lang="en-US" sz="7899">
                <a:solidFill>
                  <a:srgbClr val="000000"/>
                </a:solidFill>
                <a:latin typeface="Retropix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0966" y="2467707"/>
            <a:ext cx="14668133" cy="1913227"/>
          </a:xfrm>
          <a:custGeom>
            <a:avLst/>
            <a:gdLst/>
            <a:ahLst/>
            <a:cxnLst/>
            <a:rect l="l" t="t" r="r" b="b"/>
            <a:pathLst>
              <a:path w="14668133" h="1913227">
                <a:moveTo>
                  <a:pt x="0" y="0"/>
                </a:moveTo>
                <a:lnTo>
                  <a:pt x="14668132" y="0"/>
                </a:lnTo>
                <a:lnTo>
                  <a:pt x="14668132" y="1913227"/>
                </a:lnTo>
                <a:lnTo>
                  <a:pt x="0" y="191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96" b="-44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0966" y="5105400"/>
            <a:ext cx="14668133" cy="202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96"/>
              </a:lnSpc>
            </a:pPr>
            <a:r>
              <a:rPr lang="en-US" sz="4150">
                <a:solidFill>
                  <a:srgbClr val="000000"/>
                </a:solidFill>
                <a:latin typeface="Garet"/>
              </a:rPr>
              <a:t>As the model identifies the person in the frame, a message is displayed on the terminal stating the name of the person.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70475" y="408816"/>
            <a:ext cx="4347050" cy="127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9"/>
              </a:lnSpc>
            </a:pPr>
            <a:r>
              <a:rPr lang="en-US" sz="7899">
                <a:solidFill>
                  <a:srgbClr val="000000"/>
                </a:solidFill>
                <a:latin typeface="Retropix"/>
              </a:rPr>
              <a:t>EXAMPLE</a:t>
            </a:r>
          </a:p>
        </p:txBody>
      </p:sp>
      <p:sp>
        <p:nvSpPr>
          <p:cNvPr id="5" name="Freeform 5"/>
          <p:cNvSpPr/>
          <p:nvPr/>
        </p:nvSpPr>
        <p:spPr>
          <a:xfrm>
            <a:off x="7874335" y="8996559"/>
            <a:ext cx="2539329" cy="2580882"/>
          </a:xfrm>
          <a:custGeom>
            <a:avLst/>
            <a:gdLst/>
            <a:ahLst/>
            <a:cxnLst/>
            <a:rect l="l" t="t" r="r" b="b"/>
            <a:pathLst>
              <a:path w="2539329" h="2580882">
                <a:moveTo>
                  <a:pt x="0" y="0"/>
                </a:moveTo>
                <a:lnTo>
                  <a:pt x="2539330" y="0"/>
                </a:lnTo>
                <a:lnTo>
                  <a:pt x="2539330" y="2580882"/>
                </a:lnTo>
                <a:lnTo>
                  <a:pt x="0" y="258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430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Hagrid Text Bold</vt:lpstr>
      <vt:lpstr>Retropix</vt:lpstr>
      <vt:lpstr>Codec Pro</vt:lpstr>
      <vt:lpstr>Arial</vt:lpstr>
      <vt:lpstr>Canva Sans Bold</vt:lpstr>
      <vt:lpstr>Garet</vt:lpstr>
      <vt:lpstr>Garet Bold</vt:lpstr>
      <vt:lpstr>Codec Pro Bold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Mini Project</dc:title>
  <cp:lastModifiedBy>Microsoft account</cp:lastModifiedBy>
  <cp:revision>3</cp:revision>
  <dcterms:created xsi:type="dcterms:W3CDTF">2006-08-16T00:00:00Z</dcterms:created>
  <dcterms:modified xsi:type="dcterms:W3CDTF">2023-10-30T10:52:02Z</dcterms:modified>
  <dc:identifier>DAFytnfzg3A</dc:identifier>
</cp:coreProperties>
</file>